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3" r:id="rId5"/>
    <p:sldId id="288" r:id="rId6"/>
    <p:sldId id="289" r:id="rId7"/>
    <p:sldId id="290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3" r:id="rId23"/>
    <p:sldId id="284" r:id="rId24"/>
    <p:sldId id="285" r:id="rId25"/>
    <p:sldId id="286" r:id="rId26"/>
    <p:sldId id="282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56D713-23EE-4560-B93B-024D0C65E88E}" v="319" dt="2020-11-20T13:37:42.016"/>
    <p1510:client id="{AE24244F-807D-0B9F-594F-3AC6AEAACA22}" v="163" dt="2020-11-20T16:00:28.8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engineering/building-management-system" TargetMode="External"/><Relationship Id="rId7" Type="http://schemas.openxmlformats.org/officeDocument/2006/relationships/hyperlink" Target="https://patents.google.com/patent/US20080195687A1/e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atents.google.com/patent/US4918615A/en" TargetMode="External"/><Relationship Id="rId5" Type="http://schemas.openxmlformats.org/officeDocument/2006/relationships/hyperlink" Target="https://patents.google.com/patent/US7567844B2/en" TargetMode="External"/><Relationship Id="rId4" Type="http://schemas.openxmlformats.org/officeDocument/2006/relationships/hyperlink" Target="https://patents.google.com/patent/US5565855A/en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8AF3A4E-14CF-4EEC-838E-9270EB39F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graphical user interface, diagram&#10;&#10;Description automatically generated">
            <a:extLst>
              <a:ext uri="{FF2B5EF4-FFF2-40B4-BE49-F238E27FC236}">
                <a16:creationId xmlns:a16="http://schemas.microsoft.com/office/drawing/2014/main" id="{9BFBA231-81AF-4495-AE12-B64C85685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36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8A8B5519-97BD-481F-865D-7CE7E073E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15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F95AC3-9CD2-477D-88B3-175808D9C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7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5E741AC-2048-4CF5-BEFB-6FA0ADE6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27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BD0DAD-EA16-4D23-BB8C-612163C34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31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793B434D-D5B3-4E34-A387-9CCE6545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39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71904CF-CD83-4816-A894-5795E8A7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96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E30EC99F-6C80-4FC8-B808-4F72E6DA1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72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223031-977C-4D8C-924C-F6C29171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08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E4464C9-462B-4980-BE38-7E96764A4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29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BBD51C1C-CAD2-484D-AA97-6D69F5145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52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7F1C9732-59CF-4CF0-9668-C77CD7898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13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B9F837-7DD7-4FA6-A0A1-683970502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61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9D477C3-5FB5-472F-923E-23D9009B0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08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E53395D6-C360-46EE-BD3A-D1FF478E2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69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78A9FA-4EC8-471C-ABBB-B01A7DCF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16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F71C8974-36ED-4680-9E06-BFB6E0D49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7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water, person, person, flying&#10;&#10;Description automatically generated">
            <a:extLst>
              <a:ext uri="{FF2B5EF4-FFF2-40B4-BE49-F238E27FC236}">
                <a16:creationId xmlns:a16="http://schemas.microsoft.com/office/drawing/2014/main" id="{44BC6F21-12CF-41DF-87B4-F8DB29D51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5" y="0"/>
            <a:ext cx="125349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13A86-062D-4726-9755-125B42A72A30}"/>
              </a:ext>
            </a:extLst>
          </p:cNvPr>
          <p:cNvSpPr txBox="1"/>
          <p:nvPr/>
        </p:nvSpPr>
        <p:spPr>
          <a:xfrm>
            <a:off x="828675" y="52387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>
                <a:latin typeface="Montserrat"/>
                <a:cs typeface="Calibri"/>
              </a:rPr>
              <a:t>REFERENCES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5019D-42BD-476D-888A-7F8C99EDD5F2}"/>
              </a:ext>
            </a:extLst>
          </p:cNvPr>
          <p:cNvSpPr txBox="1"/>
          <p:nvPr/>
        </p:nvSpPr>
        <p:spPr>
          <a:xfrm>
            <a:off x="828675" y="1419225"/>
            <a:ext cx="702945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Joseph, J., 2020. </a:t>
            </a:r>
            <a:r>
              <a:rPr lang="en-US" sz="1400" i="1" dirty="0">
                <a:ea typeface="+mn-lt"/>
                <a:cs typeface="+mn-lt"/>
              </a:rPr>
              <a:t>Building Management System - An Overview | </a:t>
            </a:r>
            <a:r>
              <a:rPr lang="en-US" sz="1400" i="1" dirty="0" err="1">
                <a:ea typeface="+mn-lt"/>
                <a:cs typeface="+mn-lt"/>
              </a:rPr>
              <a:t>Sciencedirect</a:t>
            </a:r>
            <a:r>
              <a:rPr lang="en-US" sz="1400" i="1" dirty="0">
                <a:ea typeface="+mn-lt"/>
                <a:cs typeface="+mn-lt"/>
              </a:rPr>
              <a:t> Topics</a:t>
            </a:r>
            <a:r>
              <a:rPr lang="en-US" sz="1400" dirty="0">
                <a:ea typeface="+mn-lt"/>
                <a:cs typeface="+mn-lt"/>
              </a:rPr>
              <a:t>. [online] Sciencedirect.com. Available at: </a:t>
            </a:r>
            <a:r>
              <a:rPr lang="en-US" sz="1400" dirty="0">
                <a:ea typeface="+mn-lt"/>
                <a:cs typeface="+mn-lt"/>
                <a:hlinkClick r:id="rId3"/>
              </a:rPr>
              <a:t>https://www.sciencedirect.com/topics/engineering/building-management-system</a:t>
            </a:r>
            <a:r>
              <a:rPr lang="en-US" sz="1400" dirty="0">
                <a:ea typeface="+mn-lt"/>
                <a:cs typeface="+mn-lt"/>
              </a:rPr>
              <a:t> [Accessed 20 November 2020].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0F01A-0B4F-4292-9AE8-695D9868B40B}"/>
              </a:ext>
            </a:extLst>
          </p:cNvPr>
          <p:cNvSpPr txBox="1"/>
          <p:nvPr/>
        </p:nvSpPr>
        <p:spPr>
          <a:xfrm>
            <a:off x="828675" y="2514600"/>
            <a:ext cx="668655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J.Knibbe, E., 2020. </a:t>
            </a:r>
            <a:r>
              <a:rPr lang="en-US" sz="1400" i="1">
                <a:ea typeface="+mn-lt"/>
                <a:cs typeface="+mn-lt"/>
              </a:rPr>
              <a:t>US5565855A - Building Management System - Google Patents</a:t>
            </a:r>
            <a:r>
              <a:rPr lang="en-US" sz="1400">
                <a:ea typeface="+mn-lt"/>
                <a:cs typeface="+mn-lt"/>
              </a:rPr>
              <a:t>. [online] Patents.google.com. Available at: </a:t>
            </a:r>
            <a:r>
              <a:rPr lang="en-US" sz="1400" dirty="0">
                <a:ea typeface="+mn-lt"/>
                <a:cs typeface="+mn-lt"/>
                <a:hlinkClick r:id="rId4"/>
              </a:rPr>
              <a:t>https://patents.google.com/patent/US5565855A/en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>
                <a:ea typeface="+mn-lt"/>
                <a:cs typeface="+mn-lt"/>
              </a:rPr>
              <a:t>[Accessed 20 November 2020].</a:t>
            </a:r>
            <a:endParaRPr 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108B6-A3DF-41C2-A075-9A2E5AB552D0}"/>
              </a:ext>
            </a:extLst>
          </p:cNvPr>
          <p:cNvSpPr txBox="1"/>
          <p:nvPr/>
        </p:nvSpPr>
        <p:spPr>
          <a:xfrm>
            <a:off x="828675" y="3581400"/>
            <a:ext cx="671512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J.Thomas, R., A.Anderson, N., G.Donaldson, S. and A.Behar, M., 2020. </a:t>
            </a:r>
            <a:r>
              <a:rPr lang="en-US" sz="1400" i="1">
                <a:ea typeface="+mn-lt"/>
                <a:cs typeface="+mn-lt"/>
              </a:rPr>
              <a:t>US7567844B2 - Building Management System - Google Patents</a:t>
            </a:r>
            <a:r>
              <a:rPr lang="en-US" sz="1400">
                <a:ea typeface="+mn-lt"/>
                <a:cs typeface="+mn-lt"/>
              </a:rPr>
              <a:t>. [online] Patents.google.com. Available at: </a:t>
            </a:r>
            <a:r>
              <a:rPr lang="en-US" sz="1400" dirty="0">
                <a:ea typeface="+mn-lt"/>
                <a:cs typeface="+mn-lt"/>
                <a:hlinkClick r:id="rId5"/>
              </a:rPr>
              <a:t>https://patents.google.com/patent/US7567844B2/en</a:t>
            </a:r>
            <a:r>
              <a:rPr lang="en-US" sz="1400">
                <a:ea typeface="+mn-lt"/>
                <a:cs typeface="+mn-lt"/>
              </a:rPr>
              <a:t> [Accessed 20 November 2020].</a:t>
            </a:r>
            <a:endParaRPr lang="en-US" sz="14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8D7DC-9714-4F4C-9877-960CD18D19D8}"/>
              </a:ext>
            </a:extLst>
          </p:cNvPr>
          <p:cNvSpPr txBox="1"/>
          <p:nvPr/>
        </p:nvSpPr>
        <p:spPr>
          <a:xfrm>
            <a:off x="828675" y="4695825"/>
            <a:ext cx="72390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Suzuki, M. and Yagishita, M., 2020. </a:t>
            </a:r>
            <a:r>
              <a:rPr lang="en-US" sz="1400" i="1">
                <a:ea typeface="+mn-lt"/>
                <a:cs typeface="+mn-lt"/>
              </a:rPr>
              <a:t>US4918615A - Building Management System - Google Patents</a:t>
            </a:r>
            <a:r>
              <a:rPr lang="en-US" sz="1400">
                <a:ea typeface="+mn-lt"/>
                <a:cs typeface="+mn-lt"/>
              </a:rPr>
              <a:t>. [online] Patents.google.com. Available at: </a:t>
            </a:r>
            <a:r>
              <a:rPr lang="en-US" sz="1400" dirty="0">
                <a:ea typeface="+mn-lt"/>
                <a:cs typeface="+mn-lt"/>
                <a:hlinkClick r:id="rId6"/>
              </a:rPr>
              <a:t>https://patents.google.com/patent/US4918615A/en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>
                <a:ea typeface="+mn-lt"/>
                <a:cs typeface="+mn-lt"/>
              </a:rPr>
              <a:t>[Accessed 20 November 2020].</a:t>
            </a:r>
            <a:endParaRPr 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7010C-0221-4AEB-9BEB-DC7122E9F281}"/>
              </a:ext>
            </a:extLst>
          </p:cNvPr>
          <p:cNvSpPr txBox="1"/>
          <p:nvPr/>
        </p:nvSpPr>
        <p:spPr>
          <a:xfrm>
            <a:off x="828675" y="5791200"/>
            <a:ext cx="884872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JUNG, H., YOUN, S. and JEON, D., 2020. </a:t>
            </a:r>
            <a:r>
              <a:rPr lang="en-US" sz="1400" i="1">
                <a:ea typeface="+mn-lt"/>
                <a:cs typeface="+mn-lt"/>
              </a:rPr>
              <a:t>US20080195687A1 - Building Management System And Method - Google Patents</a:t>
            </a:r>
            <a:r>
              <a:rPr lang="en-US" sz="1400">
                <a:ea typeface="+mn-lt"/>
                <a:cs typeface="+mn-lt"/>
              </a:rPr>
              <a:t>. [online] Patents.google.com. Available at: </a:t>
            </a:r>
            <a:r>
              <a:rPr lang="en-US" sz="1400" dirty="0">
                <a:ea typeface="+mn-lt"/>
                <a:cs typeface="+mn-lt"/>
                <a:hlinkClick r:id="rId7"/>
              </a:rPr>
              <a:t>https://patents.google.com/patent/US20080195687A1/en</a:t>
            </a:r>
            <a:r>
              <a:rPr lang="en-US" sz="1400" dirty="0">
                <a:ea typeface="+mn-lt"/>
                <a:cs typeface="+mn-lt"/>
              </a:rPr>
              <a:t> </a:t>
            </a:r>
          </a:p>
          <a:p>
            <a:r>
              <a:rPr lang="en-US" sz="1400">
                <a:ea typeface="+mn-lt"/>
                <a:cs typeface="+mn-lt"/>
              </a:rPr>
              <a:t>[Accessed </a:t>
            </a:r>
            <a:r>
              <a:rPr lang="en-US" sz="1400" dirty="0">
                <a:ea typeface="+mn-lt"/>
                <a:cs typeface="+mn-lt"/>
              </a:rPr>
              <a:t>20 November 2020].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4348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A075C599-E5F8-434C-BD7E-D88E3C64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28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426943-3148-4DF5-B59B-7FE744721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8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0A824E-5938-41A5-B176-451C9322C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47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C41419-1ACC-46DA-B3D6-AEF68C0D3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08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66EC5A-1A03-4F6C-8C45-16AE71736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51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C16405-0478-46D1-9319-1D8E62BBE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34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4EE97CA7-8CAF-4E2F-B381-031168C48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9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B5A8626D-64FE-4C88-9622-FEC64767E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5"/>
            <a:ext cx="12200350" cy="68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70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265</cp:revision>
  <dcterms:created xsi:type="dcterms:W3CDTF">2020-11-20T11:58:29Z</dcterms:created>
  <dcterms:modified xsi:type="dcterms:W3CDTF">2020-11-20T16:01:17Z</dcterms:modified>
</cp:coreProperties>
</file>